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Now" charset="1" panose="00000500000000000000"/>
      <p:regular r:id="rId14"/>
    </p:embeddedFont>
    <p:embeddedFont>
      <p:font typeface="Now Bold" charset="1" panose="00000600000000000000"/>
      <p:regular r:id="rId15"/>
    </p:embeddedFont>
    <p:embeddedFont>
      <p:font typeface="Now Bold" charset="1" panose="00000800000000000000"/>
      <p:regular r:id="rId16"/>
    </p:embeddedFont>
    <p:embeddedFont>
      <p:font typeface="Now Bold Bold" charset="1" panose="00000A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30" Target="slides/slide13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5.jpeg" Type="http://schemas.openxmlformats.org/officeDocument/2006/relationships/image"/><Relationship Id="rId7" Target="../media/image6.jpeg" Type="http://schemas.openxmlformats.org/officeDocument/2006/relationships/image"/><Relationship Id="rId8" Target="../media/image7.jpeg" Type="http://schemas.openxmlformats.org/officeDocument/2006/relationships/image"/><Relationship Id="rId9" Target="../media/image8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1.jpe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3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417165" y="7595510"/>
            <a:ext cx="1453670" cy="428324"/>
            <a:chOff x="0" y="0"/>
            <a:chExt cx="952367" cy="280615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952367" cy="280615"/>
            </a:xfrm>
            <a:custGeom>
              <a:avLst/>
              <a:gdLst/>
              <a:ahLst/>
              <a:cxnLst/>
              <a:rect r="r" b="b" t="t" l="l"/>
              <a:pathLst>
                <a:path h="280615" w="952367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000000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40640" lIns="40640" bIns="40640" rIns="4064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799136" y="7809672"/>
            <a:ext cx="714075" cy="0"/>
          </a:xfrm>
          <a:prstGeom prst="line">
            <a:avLst/>
          </a:prstGeom>
          <a:ln cap="flat" w="19050">
            <a:solidFill>
              <a:srgbClr val="000000">
                <a:alpha val="70980"/>
              </a:srgbClr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6" id="6"/>
          <p:cNvSpPr txBox="true"/>
          <p:nvPr/>
        </p:nvSpPr>
        <p:spPr>
          <a:xfrm rot="0">
            <a:off x="5772095" y="4163875"/>
            <a:ext cx="6743810" cy="17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334"/>
              </a:lnSpc>
            </a:pPr>
            <a:r>
              <a:rPr lang="en-US" sz="10239" spc="286">
                <a:solidFill>
                  <a:srgbClr val="404040"/>
                </a:solidFill>
                <a:latin typeface="Now Bold"/>
              </a:rPr>
              <a:t>TIMEWISE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679295" y="6281605"/>
            <a:ext cx="6929411" cy="355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91"/>
              </a:lnSpc>
            </a:pPr>
            <a:r>
              <a:rPr lang="en-US" sz="2370">
                <a:solidFill>
                  <a:srgbClr val="000000"/>
                </a:solidFill>
                <a:latin typeface="Now"/>
              </a:rPr>
              <a:t>Otimização e organização do tempo na rotina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100400"/>
            <a:ext cx="2512675" cy="26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DESENVOLVIDO POR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511829"/>
            <a:ext cx="2512675" cy="4477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Felipe Freitas Campos Picinin</a:t>
            </a:r>
          </a:p>
          <a:p>
            <a:pPr>
              <a:lnSpc>
                <a:spcPts val="2123"/>
              </a:lnSpc>
            </a:pPr>
          </a:p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Gabriel Pongelupe de Carvalho</a:t>
            </a:r>
          </a:p>
          <a:p>
            <a:pPr>
              <a:lnSpc>
                <a:spcPts val="2123"/>
              </a:lnSpc>
            </a:pPr>
          </a:p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Renato Cazzoletti</a:t>
            </a:r>
          </a:p>
          <a:p>
            <a:pPr>
              <a:lnSpc>
                <a:spcPts val="2123"/>
              </a:lnSpc>
            </a:pPr>
          </a:p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João Vitor Neri Moreira</a:t>
            </a:r>
          </a:p>
          <a:p>
            <a:pPr>
              <a:lnSpc>
                <a:spcPts val="2123"/>
              </a:lnSpc>
            </a:pPr>
          </a:p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Gustavo Chagas Ribeiro</a:t>
            </a:r>
          </a:p>
          <a:p>
            <a:pPr>
              <a:lnSpc>
                <a:spcPts val="2123"/>
              </a:lnSpc>
            </a:pPr>
          </a:p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Joao Vitor Barrel Alves Dutra</a:t>
            </a:r>
          </a:p>
          <a:p>
            <a:pPr>
              <a:lnSpc>
                <a:spcPts val="2123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4746625" y="1377646"/>
            <a:ext cx="2512675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2023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851123" y="1019175"/>
            <a:ext cx="2408177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DESIGNED IN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483" r="0" b="19253"/>
          <a:stretch>
            <a:fillRect/>
          </a:stretch>
        </p:blipFill>
        <p:spPr>
          <a:xfrm flipH="false" flipV="false" rot="0">
            <a:off x="1192760" y="303640"/>
            <a:ext cx="15902479" cy="967971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15153" y="7525410"/>
            <a:ext cx="9044147" cy="1732890"/>
            <a:chOff x="0" y="0"/>
            <a:chExt cx="12058863" cy="231052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2317" r="0" b="28920"/>
            <a:stretch>
              <a:fillRect/>
            </a:stretch>
          </p:blipFill>
          <p:spPr>
            <a:xfrm flipH="false" flipV="false">
              <a:off x="0" y="0"/>
              <a:ext cx="12058863" cy="231052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805630" y="5814501"/>
            <a:ext cx="1453670" cy="428324"/>
            <a:chOff x="0" y="0"/>
            <a:chExt cx="952367" cy="280615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952367" cy="280615"/>
            </a:xfrm>
            <a:custGeom>
              <a:avLst/>
              <a:gdLst/>
              <a:ahLst/>
              <a:cxnLst/>
              <a:rect r="r" b="b" t="t" l="l"/>
              <a:pathLst>
                <a:path h="280615" w="952367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000000"/>
              </a:solidFill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40640" lIns="40640" bIns="40640" rIns="4064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16187602" y="6028663"/>
            <a:ext cx="714075" cy="0"/>
          </a:xfrm>
          <a:prstGeom prst="line">
            <a:avLst/>
          </a:prstGeom>
          <a:ln cap="flat" w="19050">
            <a:solidFill>
              <a:srgbClr val="000000">
                <a:alpha val="70980"/>
              </a:srgbClr>
            </a:solidFill>
            <a:prstDash val="solid"/>
            <a:headEnd type="none" len="sm" w="sm"/>
            <a:tailEnd type="arrow" len="sm" w="med"/>
          </a:ln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3539" t="10885" r="3677" b="8022"/>
          <a:stretch>
            <a:fillRect/>
          </a:stretch>
        </p:blipFill>
        <p:spPr>
          <a:xfrm flipH="false" flipV="false" rot="0">
            <a:off x="824347" y="2900927"/>
            <a:ext cx="6583580" cy="4068109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4746625" y="1610048"/>
            <a:ext cx="2512675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2023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851123" y="1251577"/>
            <a:ext cx="2408177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TIMEWISE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15153" y="1731903"/>
            <a:ext cx="6348481" cy="974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75"/>
              </a:lnSpc>
              <a:spcBef>
                <a:spcPct val="0"/>
              </a:spcBef>
            </a:pPr>
            <a:r>
              <a:rPr lang="en-US" sz="6373">
                <a:solidFill>
                  <a:srgbClr val="404040"/>
                </a:solidFill>
                <a:latin typeface="Now Bold"/>
              </a:rPr>
              <a:t>METODOLOGIA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15153" y="3301002"/>
            <a:ext cx="6085849" cy="1839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13"/>
              </a:lnSpc>
            </a:pPr>
            <a:r>
              <a:rPr lang="en-US" sz="2388">
                <a:solidFill>
                  <a:srgbClr val="000000"/>
                </a:solidFill>
                <a:latin typeface="Now"/>
              </a:rPr>
              <a:t>Ao longo do processo de idealização do projeto, várias estratégias foram usadas para que o protótipo estivesse na melhor versão possível e na mais adequada aos clientes e aos usuários.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24347" y="7515885"/>
            <a:ext cx="6583580" cy="1055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Algumas suposições e certezas foram tomadas antes de qualquer etapa para termos o alinhamento correto da proposta.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05630" y="2924513"/>
            <a:ext cx="1453670" cy="428324"/>
            <a:chOff x="0" y="0"/>
            <a:chExt cx="952367" cy="280615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952367" cy="280615"/>
            </a:xfrm>
            <a:custGeom>
              <a:avLst/>
              <a:gdLst/>
              <a:ahLst/>
              <a:cxnLst/>
              <a:rect r="r" b="b" t="t" l="l"/>
              <a:pathLst>
                <a:path h="280615" w="952367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000000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40640" lIns="40640" bIns="40640" rIns="4064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6187602" y="3138675"/>
            <a:ext cx="714075" cy="0"/>
          </a:xfrm>
          <a:prstGeom prst="line">
            <a:avLst/>
          </a:prstGeom>
          <a:ln cap="flat" w="19050">
            <a:solidFill>
              <a:srgbClr val="000000">
                <a:alpha val="70980"/>
              </a:srgbClr>
            </a:solidFill>
            <a:prstDash val="solid"/>
            <a:headEnd type="none" len="sm" w="sm"/>
            <a:tailEnd type="arrow" len="sm" w="med"/>
          </a:ln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8723" t="10663" r="31920" b="18521"/>
          <a:stretch>
            <a:fillRect/>
          </a:stretch>
        </p:blipFill>
        <p:spPr>
          <a:xfrm flipH="false" flipV="false" rot="0">
            <a:off x="4019063" y="1392242"/>
            <a:ext cx="4471563" cy="376905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9512" r="960" b="5888"/>
          <a:stretch>
            <a:fillRect/>
          </a:stretch>
        </p:blipFill>
        <p:spPr>
          <a:xfrm flipH="false" flipV="false" rot="0">
            <a:off x="9228002" y="1392242"/>
            <a:ext cx="6240980" cy="376905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28700" y="7688031"/>
            <a:ext cx="6871779" cy="157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99"/>
              </a:lnSpc>
            </a:pPr>
            <a:r>
              <a:rPr lang="en-US" sz="2048">
                <a:solidFill>
                  <a:srgbClr val="000000"/>
                </a:solidFill>
                <a:latin typeface="Now"/>
              </a:rPr>
              <a:t>Construímos alguns mapas que filtrassem melhor o público-alvo e definia o objetivo certo do projeto. Usamos como base pesquisas (nossas e de outras fontes) para poder moldar o mapa de forma mais completa.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02682" y="7718123"/>
            <a:ext cx="6698406" cy="1540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36"/>
              </a:lnSpc>
            </a:pPr>
            <a:r>
              <a:rPr lang="en-US" sz="1997">
                <a:solidFill>
                  <a:srgbClr val="000000"/>
                </a:solidFill>
                <a:latin typeface="Now"/>
              </a:rPr>
              <a:t>Além dos mapas ainda projetamos alguns objetivos que deveriam ser priorizados nessa primeira parte de  elaboração do aplicativo, como a relação entre o tempo a utilidade dos processos na medida em que o projeto avança.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6526" y="5790592"/>
            <a:ext cx="6005075" cy="1246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760"/>
              </a:lnSpc>
              <a:spcBef>
                <a:spcPct val="0"/>
              </a:spcBef>
            </a:pPr>
            <a:r>
              <a:rPr lang="en-US" sz="8000">
                <a:solidFill>
                  <a:srgbClr val="404040"/>
                </a:solidFill>
                <a:latin typeface="Now Bold"/>
              </a:rPr>
              <a:t>MAPAS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890508" y="5790592"/>
            <a:ext cx="7368792" cy="1246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760"/>
              </a:lnSpc>
              <a:spcBef>
                <a:spcPct val="0"/>
              </a:spcBef>
            </a:pPr>
            <a:r>
              <a:rPr lang="en-US" sz="8000">
                <a:solidFill>
                  <a:srgbClr val="404040"/>
                </a:solidFill>
                <a:latin typeface="Now Bold"/>
              </a:rPr>
              <a:t>PRIORIZAÇÃO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746625" y="1610048"/>
            <a:ext cx="2512675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2023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851123" y="1251577"/>
            <a:ext cx="2408177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TIMEWISE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890445" y="1339317"/>
            <a:ext cx="4507109" cy="1093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96"/>
              </a:lnSpc>
              <a:spcBef>
                <a:spcPct val="0"/>
              </a:spcBef>
            </a:pPr>
            <a:r>
              <a:rPr lang="en-US" sz="7128">
                <a:solidFill>
                  <a:srgbClr val="404040"/>
                </a:solidFill>
                <a:latin typeface="Now Bold"/>
              </a:rPr>
              <a:t>TIMEWISE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879119" y="2585638"/>
            <a:ext cx="2529762" cy="605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84"/>
              </a:lnSpc>
            </a:pPr>
            <a:r>
              <a:rPr lang="en-US" sz="4003">
                <a:solidFill>
                  <a:srgbClr val="000000"/>
                </a:solidFill>
                <a:latin typeface="Now"/>
              </a:rPr>
              <a:t>Obrigado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887662" y="3873337"/>
            <a:ext cx="2512675" cy="26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DESENVOLVIDO POR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887662" y="4284766"/>
            <a:ext cx="2512675" cy="4477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Felipe Freitas Campos Picinin</a:t>
            </a:r>
          </a:p>
          <a:p>
            <a:pPr>
              <a:lnSpc>
                <a:spcPts val="2123"/>
              </a:lnSpc>
            </a:pPr>
          </a:p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Gabriel Pongelupe de Carvalho</a:t>
            </a:r>
          </a:p>
          <a:p>
            <a:pPr>
              <a:lnSpc>
                <a:spcPts val="2123"/>
              </a:lnSpc>
            </a:pPr>
          </a:p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Renato Cazzoletti</a:t>
            </a:r>
          </a:p>
          <a:p>
            <a:pPr>
              <a:lnSpc>
                <a:spcPts val="2123"/>
              </a:lnSpc>
            </a:pPr>
          </a:p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João Vitor Neri Moreira</a:t>
            </a:r>
          </a:p>
          <a:p>
            <a:pPr>
              <a:lnSpc>
                <a:spcPts val="2123"/>
              </a:lnSpc>
            </a:pPr>
          </a:p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Gustavo Chagas Ribeiro</a:t>
            </a:r>
          </a:p>
          <a:p>
            <a:pPr>
              <a:lnSpc>
                <a:spcPts val="2123"/>
              </a:lnSpc>
            </a:pPr>
          </a:p>
          <a:p>
            <a:pPr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Joao Vitor Barrel Alves Dutra</a:t>
            </a:r>
          </a:p>
          <a:p>
            <a:pPr>
              <a:lnSpc>
                <a:spcPts val="2123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87361" y="3438636"/>
            <a:ext cx="886691" cy="88669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8B9684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39682" lIns="39682" bIns="39682" rIns="39682"/>
            <a:lstStyle/>
            <a:p>
              <a:pPr algn="ctr">
                <a:lnSpc>
                  <a:spcPts val="21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0" y="3419721"/>
            <a:ext cx="886691" cy="88669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8B9684"/>
              </a:solidFill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39682" lIns="39682" bIns="39682" rIns="39682"/>
            <a:lstStyle/>
            <a:p>
              <a:pPr algn="ctr">
                <a:lnSpc>
                  <a:spcPts val="21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287361" y="4942909"/>
            <a:ext cx="886691" cy="88669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8B9684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144000" y="4923994"/>
            <a:ext cx="886691" cy="88669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8B9684"/>
              </a:solidFill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3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287361" y="6409931"/>
            <a:ext cx="876404" cy="87640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8B9684"/>
              </a:solidFill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3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144000" y="6391016"/>
            <a:ext cx="876404" cy="876404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8B9684"/>
              </a:solidFill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3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287361" y="7902211"/>
            <a:ext cx="876404" cy="876404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8B9684"/>
              </a:solidFill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3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144000" y="7883296"/>
            <a:ext cx="876404" cy="876404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8B9684"/>
              </a:solidFill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3"/>
                </a:lnSpc>
              </a:pPr>
            </a:p>
          </p:txBody>
        </p:sp>
      </p:grpSp>
      <p:grpSp>
        <p:nvGrpSpPr>
          <p:cNvPr name="Group 26" id="26"/>
          <p:cNvGrpSpPr>
            <a:grpSpLocks noChangeAspect="true"/>
          </p:cNvGrpSpPr>
          <p:nvPr/>
        </p:nvGrpSpPr>
        <p:grpSpPr>
          <a:xfrm rot="0">
            <a:off x="2301129" y="3438636"/>
            <a:ext cx="862636" cy="862632"/>
            <a:chOff x="0" y="0"/>
            <a:chExt cx="6350000" cy="6349975"/>
          </a:xfrm>
        </p:grpSpPr>
        <p:sp>
          <p:nvSpPr>
            <p:cNvPr name="Freeform 27" id="27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592" r="-592" t="0" b="0"/>
              </a:stretch>
            </a:blip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6872461" y="1270232"/>
            <a:ext cx="4543079" cy="777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3"/>
              </a:lnSpc>
              <a:spcBef>
                <a:spcPct val="0"/>
              </a:spcBef>
            </a:pPr>
            <a:r>
              <a:rPr lang="en-US" sz="4994">
                <a:solidFill>
                  <a:srgbClr val="404040"/>
                </a:solidFill>
                <a:latin typeface="Now Bold"/>
              </a:rPr>
              <a:t>O PROBLEMA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867130" y="3453170"/>
            <a:ext cx="2703940" cy="257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06"/>
              </a:lnSpc>
              <a:spcBef>
                <a:spcPct val="0"/>
              </a:spcBef>
            </a:pPr>
            <a:r>
              <a:rPr lang="en-US" sz="1645">
                <a:solidFill>
                  <a:srgbClr val="000000"/>
                </a:solidFill>
                <a:latin typeface="Now"/>
              </a:rPr>
              <a:t>TEMPO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867130" y="3857493"/>
            <a:ext cx="3429222" cy="434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777"/>
              </a:lnSpc>
              <a:spcBef>
                <a:spcPct val="0"/>
              </a:spcBef>
            </a:pPr>
            <a:r>
              <a:rPr lang="en-US" sz="1457">
                <a:solidFill>
                  <a:srgbClr val="000000"/>
                </a:solidFill>
                <a:latin typeface="Now"/>
              </a:rPr>
              <a:t>A grande maioria das pessoas tem problemas em gerir o tempo.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723769" y="3434255"/>
            <a:ext cx="2703940" cy="257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06"/>
              </a:lnSpc>
              <a:spcBef>
                <a:spcPct val="0"/>
              </a:spcBef>
            </a:pPr>
            <a:r>
              <a:rPr lang="en-US" sz="1645">
                <a:solidFill>
                  <a:srgbClr val="000000"/>
                </a:solidFill>
                <a:latin typeface="Now"/>
              </a:rPr>
              <a:t>"SAZIONALIDADE"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723769" y="3838578"/>
            <a:ext cx="3429222" cy="44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77"/>
              </a:lnSpc>
              <a:spcBef>
                <a:spcPct val="0"/>
              </a:spcBef>
            </a:pPr>
            <a:r>
              <a:rPr lang="en-US" sz="1457">
                <a:solidFill>
                  <a:srgbClr val="000000"/>
                </a:solidFill>
                <a:latin typeface="Now"/>
              </a:rPr>
              <a:t>Certos períodos podem ser mais simples de ser otimizados.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867130" y="4957444"/>
            <a:ext cx="2703940" cy="257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06"/>
              </a:lnSpc>
              <a:spcBef>
                <a:spcPct val="0"/>
              </a:spcBef>
            </a:pPr>
            <a:r>
              <a:rPr lang="en-US" sz="1645">
                <a:solidFill>
                  <a:srgbClr val="000000"/>
                </a:solidFill>
                <a:latin typeface="Now"/>
              </a:rPr>
              <a:t>MAIS AFETADOS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867130" y="5361767"/>
            <a:ext cx="3429222" cy="44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77"/>
              </a:lnSpc>
              <a:spcBef>
                <a:spcPct val="0"/>
              </a:spcBef>
            </a:pPr>
            <a:r>
              <a:rPr lang="en-US" sz="1457">
                <a:solidFill>
                  <a:srgbClr val="000000"/>
                </a:solidFill>
                <a:latin typeface="Now"/>
              </a:rPr>
              <a:t>Os jovens acabam sendo os mais prejudicados.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723769" y="4938528"/>
            <a:ext cx="2703940" cy="257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06"/>
              </a:lnSpc>
              <a:spcBef>
                <a:spcPct val="0"/>
              </a:spcBef>
            </a:pPr>
            <a:r>
              <a:rPr lang="en-US" sz="1645">
                <a:solidFill>
                  <a:srgbClr val="000000"/>
                </a:solidFill>
                <a:latin typeface="Now"/>
              </a:rPr>
              <a:t>VALIDADE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723769" y="5342852"/>
            <a:ext cx="3429222" cy="44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77"/>
              </a:lnSpc>
              <a:spcBef>
                <a:spcPct val="0"/>
              </a:spcBef>
            </a:pPr>
            <a:r>
              <a:rPr lang="en-US" sz="1457">
                <a:solidFill>
                  <a:srgbClr val="000000"/>
                </a:solidFill>
                <a:latin typeface="Now"/>
              </a:rPr>
              <a:t>As pessoas se cansam mais rápido de uma rotina padronizada.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867130" y="6419322"/>
            <a:ext cx="2703940" cy="257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06"/>
              </a:lnSpc>
              <a:spcBef>
                <a:spcPct val="0"/>
              </a:spcBef>
            </a:pPr>
            <a:r>
              <a:rPr lang="en-US" sz="1645">
                <a:solidFill>
                  <a:srgbClr val="000000"/>
                </a:solidFill>
                <a:latin typeface="Now"/>
              </a:rPr>
              <a:t>NEGLIGENCIAMENTO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3867130" y="6823645"/>
            <a:ext cx="3429222" cy="44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77"/>
              </a:lnSpc>
              <a:spcBef>
                <a:spcPct val="0"/>
              </a:spcBef>
            </a:pPr>
            <a:r>
              <a:rPr lang="en-US" sz="1457">
                <a:solidFill>
                  <a:srgbClr val="000000"/>
                </a:solidFill>
                <a:latin typeface="Now"/>
              </a:rPr>
              <a:t>Raramente o controle do tempo na rotina é colocado em evidência.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723769" y="6400406"/>
            <a:ext cx="2703940" cy="257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06"/>
              </a:lnSpc>
              <a:spcBef>
                <a:spcPct val="0"/>
              </a:spcBef>
            </a:pPr>
            <a:r>
              <a:rPr lang="en-US" sz="1645">
                <a:solidFill>
                  <a:srgbClr val="000000"/>
                </a:solidFill>
                <a:latin typeface="Now"/>
              </a:rPr>
              <a:t>IDENTIFICAÇÃO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723769" y="6804730"/>
            <a:ext cx="3429222" cy="44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77"/>
              </a:lnSpc>
              <a:spcBef>
                <a:spcPct val="0"/>
              </a:spcBef>
            </a:pPr>
            <a:r>
              <a:rPr lang="en-US" sz="1457">
                <a:solidFill>
                  <a:srgbClr val="000000"/>
                </a:solidFill>
                <a:latin typeface="Now"/>
              </a:rPr>
              <a:t>O usuário precisa se sentir completamente representado. 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3867130" y="7911601"/>
            <a:ext cx="2703940" cy="257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06"/>
              </a:lnSpc>
              <a:spcBef>
                <a:spcPct val="0"/>
              </a:spcBef>
            </a:pPr>
            <a:r>
              <a:rPr lang="en-US" sz="1645">
                <a:solidFill>
                  <a:srgbClr val="000000"/>
                </a:solidFill>
                <a:latin typeface="Now"/>
              </a:rPr>
              <a:t>RAIZ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3867130" y="8315925"/>
            <a:ext cx="3429222" cy="220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77"/>
              </a:lnSpc>
              <a:spcBef>
                <a:spcPct val="0"/>
              </a:spcBef>
            </a:pPr>
            <a:r>
              <a:rPr lang="en-US" sz="1457">
                <a:solidFill>
                  <a:srgbClr val="000000"/>
                </a:solidFill>
                <a:latin typeface="Now"/>
              </a:rPr>
              <a:t>O que dificulta essa organização.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0723769" y="7892686"/>
            <a:ext cx="2703940" cy="257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06"/>
              </a:lnSpc>
              <a:spcBef>
                <a:spcPct val="0"/>
              </a:spcBef>
            </a:pPr>
            <a:r>
              <a:rPr lang="en-US" sz="1645">
                <a:solidFill>
                  <a:srgbClr val="000000"/>
                </a:solidFill>
                <a:latin typeface="Now"/>
              </a:rPr>
              <a:t>EXCLUSIVIDADE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0723769" y="8297009"/>
            <a:ext cx="3429222" cy="44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77"/>
              </a:lnSpc>
              <a:spcBef>
                <a:spcPct val="0"/>
              </a:spcBef>
            </a:pPr>
            <a:r>
              <a:rPr lang="en-US" sz="1457">
                <a:solidFill>
                  <a:srgbClr val="000000"/>
                </a:solidFill>
                <a:latin typeface="Now"/>
              </a:rPr>
              <a:t>O que diferencia de outros sistemas da mesma função.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8290620" y="2000579"/>
            <a:ext cx="1706761" cy="45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92"/>
              </a:lnSpc>
              <a:spcBef>
                <a:spcPct val="0"/>
              </a:spcBef>
            </a:pPr>
            <a:r>
              <a:rPr lang="en-US" sz="3027">
                <a:solidFill>
                  <a:srgbClr val="000000"/>
                </a:solidFill>
                <a:latin typeface="Now"/>
              </a:rPr>
              <a:t>contexto</a:t>
            </a:r>
          </a:p>
        </p:txBody>
      </p:sp>
      <p:grpSp>
        <p:nvGrpSpPr>
          <p:cNvPr name="Group 46" id="46"/>
          <p:cNvGrpSpPr>
            <a:grpSpLocks noChangeAspect="true"/>
          </p:cNvGrpSpPr>
          <p:nvPr/>
        </p:nvGrpSpPr>
        <p:grpSpPr>
          <a:xfrm rot="0">
            <a:off x="2299389" y="4936313"/>
            <a:ext cx="862636" cy="862632"/>
            <a:chOff x="0" y="0"/>
            <a:chExt cx="6350000" cy="6349975"/>
          </a:xfrm>
        </p:grpSpPr>
        <p:sp>
          <p:nvSpPr>
            <p:cNvPr name="Freeform 47" id="47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24962" r="-24962" t="0" b="0"/>
              </a:stretch>
            </a:blipFill>
          </p:spPr>
        </p:sp>
      </p:grpSp>
      <p:grpSp>
        <p:nvGrpSpPr>
          <p:cNvPr name="Group 48" id="48"/>
          <p:cNvGrpSpPr>
            <a:grpSpLocks noChangeAspect="true"/>
          </p:cNvGrpSpPr>
          <p:nvPr/>
        </p:nvGrpSpPr>
        <p:grpSpPr>
          <a:xfrm rot="0">
            <a:off x="2299389" y="6409931"/>
            <a:ext cx="862636" cy="862632"/>
            <a:chOff x="0" y="0"/>
            <a:chExt cx="6350000" cy="6349975"/>
          </a:xfrm>
        </p:grpSpPr>
        <p:sp>
          <p:nvSpPr>
            <p:cNvPr name="Freeform 49" id="49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4999" r="-24999" t="0" b="0"/>
              </a:stretch>
            </a:blipFill>
          </p:spPr>
        </p:sp>
      </p:grpSp>
      <p:grpSp>
        <p:nvGrpSpPr>
          <p:cNvPr name="Group 50" id="50"/>
          <p:cNvGrpSpPr>
            <a:grpSpLocks noChangeAspect="true"/>
          </p:cNvGrpSpPr>
          <p:nvPr/>
        </p:nvGrpSpPr>
        <p:grpSpPr>
          <a:xfrm rot="0">
            <a:off x="2294245" y="7897067"/>
            <a:ext cx="862636" cy="862632"/>
            <a:chOff x="0" y="0"/>
            <a:chExt cx="6350000" cy="6349975"/>
          </a:xfrm>
        </p:grpSpPr>
        <p:sp>
          <p:nvSpPr>
            <p:cNvPr name="Freeform 51" id="51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77659" r="-77659" t="0" b="0"/>
              </a:stretch>
            </a:blipFill>
          </p:spPr>
        </p:sp>
      </p:grpSp>
      <p:grpSp>
        <p:nvGrpSpPr>
          <p:cNvPr name="Group 52" id="52"/>
          <p:cNvGrpSpPr>
            <a:grpSpLocks noChangeAspect="true"/>
          </p:cNvGrpSpPr>
          <p:nvPr/>
        </p:nvGrpSpPr>
        <p:grpSpPr>
          <a:xfrm rot="0">
            <a:off x="9144000" y="7883296"/>
            <a:ext cx="862636" cy="862632"/>
            <a:chOff x="0" y="0"/>
            <a:chExt cx="6350000" cy="6349975"/>
          </a:xfrm>
        </p:grpSpPr>
        <p:sp>
          <p:nvSpPr>
            <p:cNvPr name="Freeform 53" id="53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24999" r="-24999" t="0" b="0"/>
              </a:stretch>
            </a:blipFill>
          </p:spPr>
        </p:sp>
      </p:grpSp>
      <p:grpSp>
        <p:nvGrpSpPr>
          <p:cNvPr name="Group 54" id="54"/>
          <p:cNvGrpSpPr>
            <a:grpSpLocks noChangeAspect="true"/>
          </p:cNvGrpSpPr>
          <p:nvPr/>
        </p:nvGrpSpPr>
        <p:grpSpPr>
          <a:xfrm rot="0">
            <a:off x="9150884" y="6409931"/>
            <a:ext cx="862636" cy="862632"/>
            <a:chOff x="0" y="0"/>
            <a:chExt cx="6350000" cy="6349975"/>
          </a:xfrm>
        </p:grpSpPr>
        <p:sp>
          <p:nvSpPr>
            <p:cNvPr name="Freeform 55" id="55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-24843" r="-24843" t="0" b="0"/>
              </a:stretch>
            </a:blipFill>
          </p:spPr>
        </p:sp>
      </p:grpSp>
      <p:grpSp>
        <p:nvGrpSpPr>
          <p:cNvPr name="Group 56" id="56"/>
          <p:cNvGrpSpPr>
            <a:grpSpLocks noChangeAspect="true"/>
          </p:cNvGrpSpPr>
          <p:nvPr/>
        </p:nvGrpSpPr>
        <p:grpSpPr>
          <a:xfrm rot="0">
            <a:off x="9157768" y="4936567"/>
            <a:ext cx="862636" cy="862632"/>
            <a:chOff x="0" y="0"/>
            <a:chExt cx="6350000" cy="6349975"/>
          </a:xfrm>
        </p:grpSpPr>
        <p:sp>
          <p:nvSpPr>
            <p:cNvPr name="Freeform 57" id="57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8"/>
              <a:stretch>
                <a:fillRect l="-31080" r="-31080" t="0" b="0"/>
              </a:stretch>
            </a:blipFill>
          </p:spPr>
        </p:sp>
      </p:grpSp>
      <p:grpSp>
        <p:nvGrpSpPr>
          <p:cNvPr name="Group 58" id="58"/>
          <p:cNvGrpSpPr>
            <a:grpSpLocks noChangeAspect="true"/>
          </p:cNvGrpSpPr>
          <p:nvPr/>
        </p:nvGrpSpPr>
        <p:grpSpPr>
          <a:xfrm rot="0">
            <a:off x="9156028" y="3429310"/>
            <a:ext cx="862636" cy="862632"/>
            <a:chOff x="0" y="0"/>
            <a:chExt cx="6350000" cy="6349975"/>
          </a:xfrm>
        </p:grpSpPr>
        <p:sp>
          <p:nvSpPr>
            <p:cNvPr name="Freeform 59" id="59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9"/>
              <a:stretch>
                <a:fillRect l="-24999" r="-24999" t="0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861470" y="2754054"/>
            <a:ext cx="3620085" cy="2933480"/>
            <a:chOff x="0" y="0"/>
            <a:chExt cx="4826781" cy="391130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8148" t="66296" r="66820" b="19353"/>
            <a:stretch>
              <a:fillRect/>
            </a:stretch>
          </p:blipFill>
          <p:spPr>
            <a:xfrm flipH="false" flipV="false">
              <a:off x="0" y="0"/>
              <a:ext cx="4826781" cy="391130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3197495" y="2770335"/>
            <a:ext cx="3620085" cy="2933480"/>
            <a:chOff x="0" y="0"/>
            <a:chExt cx="4826781" cy="3911307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7807" t="68600" r="70439" b="18929"/>
            <a:stretch>
              <a:fillRect/>
            </a:stretch>
          </p:blipFill>
          <p:spPr>
            <a:xfrm flipH="false" flipV="false">
              <a:off x="0" y="0"/>
              <a:ext cx="4826781" cy="3911307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2860281" y="2754054"/>
            <a:ext cx="1453670" cy="428324"/>
            <a:chOff x="0" y="0"/>
            <a:chExt cx="952367" cy="280615"/>
          </a:xfrm>
        </p:grpSpPr>
        <p:sp>
          <p:nvSpPr>
            <p:cNvPr name="Freeform 7" id="7"/>
            <p:cNvSpPr/>
            <p:nvPr/>
          </p:nvSpPr>
          <p:spPr>
            <a:xfrm flipH="false" flipV="false">
              <a:off x="0" y="0"/>
              <a:ext cx="952367" cy="280615"/>
            </a:xfrm>
            <a:custGeom>
              <a:avLst/>
              <a:gdLst/>
              <a:ahLst/>
              <a:cxnLst/>
              <a:rect r="r" b="b" t="t" l="l"/>
              <a:pathLst>
                <a:path h="280615" w="952367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000000"/>
              </a:solidFill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40640" lIns="40640" bIns="40640" rIns="4064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3242252" y="2968216"/>
            <a:ext cx="714075" cy="0"/>
          </a:xfrm>
          <a:prstGeom prst="line">
            <a:avLst/>
          </a:prstGeom>
          <a:ln cap="flat" w="19050">
            <a:solidFill>
              <a:srgbClr val="000000">
                <a:alpha val="70980"/>
              </a:srgbClr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0" id="10"/>
          <p:cNvSpPr txBox="true"/>
          <p:nvPr/>
        </p:nvSpPr>
        <p:spPr>
          <a:xfrm rot="0">
            <a:off x="1028700" y="4019587"/>
            <a:ext cx="5462241" cy="1129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89"/>
              </a:lnSpc>
              <a:spcBef>
                <a:spcPct val="0"/>
              </a:spcBef>
            </a:pPr>
            <a:r>
              <a:rPr lang="en-US" sz="7368">
                <a:solidFill>
                  <a:srgbClr val="404040"/>
                </a:solidFill>
                <a:latin typeface="Now Bold"/>
              </a:rPr>
              <a:t>O USUÁRIO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677978"/>
            <a:ext cx="5116831" cy="2278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88"/>
              </a:lnSpc>
            </a:pPr>
            <a:r>
              <a:rPr lang="en-US" sz="2121">
                <a:solidFill>
                  <a:srgbClr val="000000"/>
                </a:solidFill>
                <a:latin typeface="Now"/>
              </a:rPr>
              <a:t>Para conseguimos fazer um software personalizado e 100% otimizado ao usuário, definimos algumas personas.</a:t>
            </a:r>
          </a:p>
          <a:p>
            <a:pPr>
              <a:lnSpc>
                <a:spcPts val="2588"/>
              </a:lnSpc>
            </a:pPr>
          </a:p>
          <a:p>
            <a:pPr>
              <a:lnSpc>
                <a:spcPts val="2588"/>
              </a:lnSpc>
            </a:pPr>
            <a:r>
              <a:rPr lang="en-US" sz="2121">
                <a:solidFill>
                  <a:srgbClr val="000000"/>
                </a:solidFill>
                <a:latin typeface="Now"/>
              </a:rPr>
              <a:t>A partir delas é possível identificar um público-alvo específico a ser trabalhado no projeto.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61470" y="7055717"/>
            <a:ext cx="3620085" cy="1856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61"/>
              </a:lnSpc>
            </a:pPr>
            <a:r>
              <a:rPr lang="en-US" sz="2017">
                <a:solidFill>
                  <a:srgbClr val="000000"/>
                </a:solidFill>
                <a:latin typeface="Now"/>
              </a:rPr>
              <a:t>Eduarda é universitária e usa o celular e o notebook para estudar e passar o tempo livre. Desorganizada, um de seus hobbys é a fotografia.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746625" y="1610048"/>
            <a:ext cx="2512675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2023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851123" y="1251577"/>
            <a:ext cx="2408177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TIMEWISE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61470" y="6316971"/>
            <a:ext cx="3620085" cy="332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86"/>
              </a:lnSpc>
              <a:spcBef>
                <a:spcPct val="0"/>
              </a:spcBef>
            </a:pPr>
            <a:r>
              <a:rPr lang="en-US" sz="2202">
                <a:solidFill>
                  <a:srgbClr val="000000"/>
                </a:solidFill>
                <a:latin typeface="Now"/>
              </a:rPr>
              <a:t>EDUARDA, 20 ANOS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197495" y="7055717"/>
            <a:ext cx="3620085" cy="1856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61"/>
              </a:lnSpc>
            </a:pPr>
            <a:r>
              <a:rPr lang="en-US" sz="2017">
                <a:solidFill>
                  <a:srgbClr val="000000"/>
                </a:solidFill>
                <a:latin typeface="Now"/>
              </a:rPr>
              <a:t>Ainda no ensino médio, Lucas é organizado e conhece sua rotina, usando aparelhos para auxiliá-lo Apesar de estudo, seu sonho é se tornar um atleta.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197495" y="6333253"/>
            <a:ext cx="3620085" cy="332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86"/>
              </a:lnSpc>
              <a:spcBef>
                <a:spcPct val="0"/>
              </a:spcBef>
            </a:pPr>
            <a:r>
              <a:rPr lang="en-US" sz="2202">
                <a:solidFill>
                  <a:srgbClr val="000000"/>
                </a:solidFill>
                <a:latin typeface="Now"/>
              </a:rPr>
              <a:t>LUCAS, 17 ANOS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417904"/>
            <a:ext cx="3886367" cy="3124806"/>
            <a:chOff x="0" y="0"/>
            <a:chExt cx="5181823" cy="416640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8522" t="0" r="8522" b="0"/>
            <a:stretch>
              <a:fillRect/>
            </a:stretch>
          </p:blipFill>
          <p:spPr>
            <a:xfrm flipH="false" flipV="false">
              <a:off x="0" y="0"/>
              <a:ext cx="5181823" cy="416640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6335802" y="1417904"/>
            <a:ext cx="3886367" cy="3124806"/>
            <a:chOff x="0" y="0"/>
            <a:chExt cx="5181823" cy="4166409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8552" t="0" r="8552" b="0"/>
            <a:stretch>
              <a:fillRect/>
            </a:stretch>
          </p:blipFill>
          <p:spPr>
            <a:xfrm flipH="false" flipV="false">
              <a:off x="0" y="0"/>
              <a:ext cx="5181823" cy="4166409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0947364" y="5606276"/>
            <a:ext cx="6311936" cy="3336277"/>
            <a:chOff x="0" y="0"/>
            <a:chExt cx="8415915" cy="444837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0" t="12245" r="0" b="12245"/>
            <a:stretch>
              <a:fillRect/>
            </a:stretch>
          </p:blipFill>
          <p:spPr>
            <a:xfrm flipH="false" flipV="false">
              <a:off x="0" y="0"/>
              <a:ext cx="8415915" cy="4448370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7690330" y="8300067"/>
            <a:ext cx="1453670" cy="428324"/>
            <a:chOff x="0" y="0"/>
            <a:chExt cx="952367" cy="280615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0" y="0"/>
              <a:ext cx="952367" cy="280615"/>
            </a:xfrm>
            <a:custGeom>
              <a:avLst/>
              <a:gdLst/>
              <a:ahLst/>
              <a:cxnLst/>
              <a:rect r="r" b="b" t="t" l="l"/>
              <a:pathLst>
                <a:path h="280615" w="952367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000000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40640" lIns="40640" bIns="40640" rIns="4064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8072302" y="8514229"/>
            <a:ext cx="714075" cy="0"/>
          </a:xfrm>
          <a:prstGeom prst="line">
            <a:avLst/>
          </a:prstGeom>
          <a:ln cap="flat" w="19050">
            <a:solidFill>
              <a:srgbClr val="000000">
                <a:alpha val="70980"/>
              </a:srgbClr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2" id="12"/>
          <p:cNvSpPr txBox="true"/>
          <p:nvPr/>
        </p:nvSpPr>
        <p:spPr>
          <a:xfrm rot="0">
            <a:off x="1028700" y="7803127"/>
            <a:ext cx="5900397" cy="1393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945"/>
              </a:lnSpc>
              <a:spcBef>
                <a:spcPct val="0"/>
              </a:spcBef>
            </a:pPr>
            <a:r>
              <a:rPr lang="en-US" sz="8971">
                <a:solidFill>
                  <a:srgbClr val="404040"/>
                </a:solidFill>
                <a:latin typeface="Now Bold"/>
              </a:rPr>
              <a:t>SOLUÇÃO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606276"/>
            <a:ext cx="6752046" cy="1274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56"/>
              </a:lnSpc>
            </a:pPr>
            <a:r>
              <a:rPr lang="en-US" sz="2095">
                <a:solidFill>
                  <a:srgbClr val="000000"/>
                </a:solidFill>
                <a:latin typeface="Now"/>
              </a:rPr>
              <a:t>A ideia é um software que permita que jovens tenham controle sobre o tempo de maneira simples e personalizada, para adequar a rotina de cada usuário.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642905" y="2303947"/>
            <a:ext cx="5616395" cy="1864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89"/>
              </a:lnSpc>
            </a:pPr>
            <a:r>
              <a:rPr lang="en-US" sz="2450">
                <a:solidFill>
                  <a:srgbClr val="000000"/>
                </a:solidFill>
                <a:latin typeface="Now"/>
              </a:rPr>
              <a:t>Com o público-alvo definido, o objetivo principal é tornar a base do aplicativo funcional e integrado, para que possa ser otimizado e aprimorado posteriormente.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642905" y="1408379"/>
            <a:ext cx="4619781" cy="403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52"/>
              </a:lnSpc>
            </a:pPr>
            <a:r>
              <a:rPr lang="en-US" sz="2584">
                <a:solidFill>
                  <a:srgbClr val="000000"/>
                </a:solidFill>
                <a:latin typeface="Now Bold"/>
              </a:rPr>
              <a:t>Objetivo do projeto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15153" y="7525410"/>
            <a:ext cx="9044147" cy="1732890"/>
            <a:chOff x="0" y="0"/>
            <a:chExt cx="12058863" cy="231052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4464" r="0" b="34464"/>
            <a:stretch>
              <a:fillRect/>
            </a:stretch>
          </p:blipFill>
          <p:spPr>
            <a:xfrm flipH="false" flipV="false">
              <a:off x="0" y="0"/>
              <a:ext cx="12058863" cy="231052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805630" y="5814501"/>
            <a:ext cx="1453670" cy="428324"/>
            <a:chOff x="0" y="0"/>
            <a:chExt cx="952367" cy="280615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952367" cy="280615"/>
            </a:xfrm>
            <a:custGeom>
              <a:avLst/>
              <a:gdLst/>
              <a:ahLst/>
              <a:cxnLst/>
              <a:rect r="r" b="b" t="t" l="l"/>
              <a:pathLst>
                <a:path h="280615" w="952367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000000"/>
              </a:solidFill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40640" lIns="40640" bIns="40640" rIns="4064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16187602" y="6028663"/>
            <a:ext cx="714075" cy="0"/>
          </a:xfrm>
          <a:prstGeom prst="line">
            <a:avLst/>
          </a:prstGeom>
          <a:ln cap="flat" w="19050">
            <a:solidFill>
              <a:srgbClr val="000000">
                <a:alpha val="70980"/>
              </a:srgbClr>
            </a:solidFill>
            <a:prstDash val="solid"/>
            <a:headEnd type="none" len="sm" w="sm"/>
            <a:tailEnd type="arrow" len="sm" w="med"/>
          </a:ln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0" t="3710" r="0" b="3710"/>
          <a:stretch>
            <a:fillRect/>
          </a:stretch>
        </p:blipFill>
        <p:spPr>
          <a:xfrm flipH="false" flipV="false" rot="0">
            <a:off x="824347" y="2900927"/>
            <a:ext cx="6583580" cy="4068109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4746625" y="1610048"/>
            <a:ext cx="2512675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2023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851123" y="1251577"/>
            <a:ext cx="2408177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TIMEWISE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15153" y="1731903"/>
            <a:ext cx="6348481" cy="974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75"/>
              </a:lnSpc>
              <a:spcBef>
                <a:spcPct val="0"/>
              </a:spcBef>
            </a:pPr>
            <a:r>
              <a:rPr lang="en-US" sz="6373">
                <a:solidFill>
                  <a:srgbClr val="404040"/>
                </a:solidFill>
                <a:latin typeface="Now Bold"/>
              </a:rPr>
              <a:t>REQUISITOS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15153" y="3301002"/>
            <a:ext cx="6085849" cy="1472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13"/>
              </a:lnSpc>
            </a:pPr>
            <a:r>
              <a:rPr lang="en-US" sz="2388">
                <a:solidFill>
                  <a:srgbClr val="000000"/>
                </a:solidFill>
                <a:latin typeface="Now"/>
              </a:rPr>
              <a:t>A partir das demandas do usuário, foi possível elaborar tarefas que cumprissem com as necessidades e as especificidades de cada indivíduo.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24347" y="7515885"/>
            <a:ext cx="6583580" cy="1055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Algumas histórias de usuário geraram conceitos funcionais que foram integrados ao projeto.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21926" y="7525410"/>
            <a:ext cx="9044147" cy="1732890"/>
            <a:chOff x="0" y="0"/>
            <a:chExt cx="12058863" cy="231052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5629" r="0" b="35629"/>
            <a:stretch>
              <a:fillRect/>
            </a:stretch>
          </p:blipFill>
          <p:spPr>
            <a:xfrm flipH="false" flipV="false">
              <a:off x="0" y="0"/>
              <a:ext cx="12058863" cy="231052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805630" y="6412588"/>
            <a:ext cx="1453670" cy="428324"/>
            <a:chOff x="0" y="0"/>
            <a:chExt cx="952367" cy="280615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952367" cy="280615"/>
            </a:xfrm>
            <a:custGeom>
              <a:avLst/>
              <a:gdLst/>
              <a:ahLst/>
              <a:cxnLst/>
              <a:rect r="r" b="b" t="t" l="l"/>
              <a:pathLst>
                <a:path h="280615" w="952367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000000"/>
              </a:solidFill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40640" lIns="40640" bIns="40640" rIns="4064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16187602" y="6626750"/>
            <a:ext cx="714075" cy="0"/>
          </a:xfrm>
          <a:prstGeom prst="line">
            <a:avLst/>
          </a:prstGeom>
          <a:ln cap="flat" w="19050">
            <a:solidFill>
              <a:srgbClr val="000000">
                <a:alpha val="70980"/>
              </a:srgbClr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8" id="8"/>
          <p:cNvSpPr txBox="true"/>
          <p:nvPr/>
        </p:nvSpPr>
        <p:spPr>
          <a:xfrm rot="0">
            <a:off x="14746625" y="1610048"/>
            <a:ext cx="2512675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2023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851123" y="1251577"/>
            <a:ext cx="2408177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TIMEWISE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610048"/>
            <a:ext cx="10654706" cy="974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75"/>
              </a:lnSpc>
              <a:spcBef>
                <a:spcPct val="0"/>
              </a:spcBef>
            </a:pPr>
            <a:r>
              <a:rPr lang="en-US" sz="6373">
                <a:solidFill>
                  <a:srgbClr val="404040"/>
                </a:solidFill>
                <a:latin typeface="Now Bold"/>
              </a:rPr>
              <a:t>HISTÓRIAS DE USUÁRIOS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047025"/>
            <a:ext cx="6085849" cy="1105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13"/>
              </a:lnSpc>
            </a:pPr>
            <a:r>
              <a:rPr lang="en-US" sz="2388">
                <a:solidFill>
                  <a:srgbClr val="000000"/>
                </a:solidFill>
                <a:latin typeface="Now"/>
              </a:rPr>
              <a:t>"Quero um aplicativo simples e didático para me organizar para conseguir passar na universidade."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649605"/>
            <a:ext cx="6583580" cy="363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 Bold"/>
              </a:rPr>
              <a:t>Requisito: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223594"/>
            <a:ext cx="6583580" cy="35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Calendário - opção de mudar datas/horários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5789300"/>
            <a:ext cx="6583580" cy="708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Calendário - opção de navegar pelos dias do mês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6662493"/>
            <a:ext cx="6583580" cy="35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Calendário - checklist das tarefas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391616" y="3047025"/>
            <a:ext cx="6583580" cy="363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 Bold"/>
              </a:rPr>
              <a:t>Requisito: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391616" y="3621013"/>
            <a:ext cx="6583580" cy="708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Tutorial - ter um vídeo tutorial de como usar o app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21926" y="7525410"/>
            <a:ext cx="9044147" cy="1732890"/>
            <a:chOff x="0" y="0"/>
            <a:chExt cx="12058863" cy="231052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5629" r="0" b="35629"/>
            <a:stretch>
              <a:fillRect/>
            </a:stretch>
          </p:blipFill>
          <p:spPr>
            <a:xfrm flipH="false" flipV="false">
              <a:off x="0" y="0"/>
              <a:ext cx="12058863" cy="231052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805630" y="6412588"/>
            <a:ext cx="1453670" cy="428324"/>
            <a:chOff x="0" y="0"/>
            <a:chExt cx="952367" cy="280615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952367" cy="280615"/>
            </a:xfrm>
            <a:custGeom>
              <a:avLst/>
              <a:gdLst/>
              <a:ahLst/>
              <a:cxnLst/>
              <a:rect r="r" b="b" t="t" l="l"/>
              <a:pathLst>
                <a:path h="280615" w="952367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000000"/>
              </a:solidFill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40640" lIns="40640" bIns="40640" rIns="4064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16187602" y="6626750"/>
            <a:ext cx="714075" cy="0"/>
          </a:xfrm>
          <a:prstGeom prst="line">
            <a:avLst/>
          </a:prstGeom>
          <a:ln cap="flat" w="19050">
            <a:solidFill>
              <a:srgbClr val="000000">
                <a:alpha val="70980"/>
              </a:srgbClr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8" id="8"/>
          <p:cNvSpPr txBox="true"/>
          <p:nvPr/>
        </p:nvSpPr>
        <p:spPr>
          <a:xfrm rot="0">
            <a:off x="14746625" y="1610048"/>
            <a:ext cx="2512675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2023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851123" y="1251577"/>
            <a:ext cx="2408177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TIMEWISE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610048"/>
            <a:ext cx="10654706" cy="974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75"/>
              </a:lnSpc>
              <a:spcBef>
                <a:spcPct val="0"/>
              </a:spcBef>
            </a:pPr>
            <a:r>
              <a:rPr lang="en-US" sz="6373">
                <a:solidFill>
                  <a:srgbClr val="404040"/>
                </a:solidFill>
                <a:latin typeface="Now Bold"/>
              </a:rPr>
              <a:t>HISTÓRIAS DE USUÁRIOS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047025"/>
            <a:ext cx="6085849" cy="1105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13"/>
              </a:lnSpc>
            </a:pPr>
            <a:r>
              <a:rPr lang="en-US" sz="2388">
                <a:solidFill>
                  <a:srgbClr val="000000"/>
                </a:solidFill>
                <a:latin typeface="Now"/>
              </a:rPr>
              <a:t>"Preciso de uma funcionalidade que me indique as tarefas do dia e preciso poder editar e mudar meus horários."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649605"/>
            <a:ext cx="6583580" cy="363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 Bold"/>
              </a:rPr>
              <a:t>Requisito: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223594"/>
            <a:ext cx="6583580" cy="708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Programação semanal - área para ver e editar a programação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391616" y="3047025"/>
            <a:ext cx="6583580" cy="363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 Bold"/>
              </a:rPr>
              <a:t>Requisito: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6141725"/>
            <a:ext cx="6583580" cy="708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Programação semanal - horários e lembretes com definição de prioridade de tarefa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391616" y="3594935"/>
            <a:ext cx="6583580" cy="708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Programação semanal - checklist do que já foi feito no dia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391616" y="4524537"/>
            <a:ext cx="6583580" cy="35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Programação semanal - barra de progresso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21926" y="7525410"/>
            <a:ext cx="9044147" cy="1732890"/>
            <a:chOff x="0" y="0"/>
            <a:chExt cx="12058863" cy="231052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5629" r="0" b="35629"/>
            <a:stretch>
              <a:fillRect/>
            </a:stretch>
          </p:blipFill>
          <p:spPr>
            <a:xfrm flipH="false" flipV="false">
              <a:off x="0" y="0"/>
              <a:ext cx="12058863" cy="231052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805630" y="6412588"/>
            <a:ext cx="1453670" cy="428324"/>
            <a:chOff x="0" y="0"/>
            <a:chExt cx="952367" cy="280615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952367" cy="280615"/>
            </a:xfrm>
            <a:custGeom>
              <a:avLst/>
              <a:gdLst/>
              <a:ahLst/>
              <a:cxnLst/>
              <a:rect r="r" b="b" t="t" l="l"/>
              <a:pathLst>
                <a:path h="280615" w="952367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000000"/>
              </a:solidFill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40640" lIns="40640" bIns="40640" rIns="4064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16187602" y="6626750"/>
            <a:ext cx="714075" cy="0"/>
          </a:xfrm>
          <a:prstGeom prst="line">
            <a:avLst/>
          </a:prstGeom>
          <a:ln cap="flat" w="19050">
            <a:solidFill>
              <a:srgbClr val="000000">
                <a:alpha val="70980"/>
              </a:srgbClr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8" id="8"/>
          <p:cNvSpPr txBox="true"/>
          <p:nvPr/>
        </p:nvSpPr>
        <p:spPr>
          <a:xfrm rot="0">
            <a:off x="14746625" y="1610048"/>
            <a:ext cx="2512675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2023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851123" y="1251577"/>
            <a:ext cx="2408177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TIMEWISE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610048"/>
            <a:ext cx="10654706" cy="974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75"/>
              </a:lnSpc>
              <a:spcBef>
                <a:spcPct val="0"/>
              </a:spcBef>
            </a:pPr>
            <a:r>
              <a:rPr lang="en-US" sz="6373">
                <a:solidFill>
                  <a:srgbClr val="404040"/>
                </a:solidFill>
                <a:latin typeface="Now Bold"/>
              </a:rPr>
              <a:t>HISTÓRIAS DE USUÁRIOS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056550"/>
            <a:ext cx="6085849" cy="1051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1"/>
              </a:lnSpc>
            </a:pPr>
            <a:r>
              <a:rPr lang="en-US" sz="2288">
                <a:solidFill>
                  <a:srgbClr val="000000"/>
                </a:solidFill>
                <a:latin typeface="Now"/>
              </a:rPr>
              <a:t>"Como desenvolvedor preciso de uma aba de login e abas de sugestões para que a atenção ao app seja maximizada."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649605"/>
            <a:ext cx="6583580" cy="363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 Bold"/>
              </a:rPr>
              <a:t>Requisito: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223594"/>
            <a:ext cx="6583580" cy="35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Controle de usuários - aba de cadastro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391616" y="3047025"/>
            <a:ext cx="6583580" cy="363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 Bold"/>
              </a:rPr>
              <a:t>Requisito: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5789300"/>
            <a:ext cx="6583580" cy="708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Controle de usuários - aba com sugestões no login + feedback do software de 0 a 10.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391616" y="3748959"/>
            <a:ext cx="6583580" cy="708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82"/>
              </a:lnSpc>
            </a:pPr>
            <a:r>
              <a:rPr lang="en-US" sz="2280">
                <a:solidFill>
                  <a:srgbClr val="000000"/>
                </a:solidFill>
                <a:latin typeface="Now"/>
              </a:rPr>
              <a:t>Controle de usuários - aba com dicas de eficiência e métodos de estudo validados.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67349" y="6217271"/>
            <a:ext cx="5197958" cy="3422177"/>
            <a:chOff x="0" y="0"/>
            <a:chExt cx="6930611" cy="456290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0" b="18594"/>
            <a:stretch>
              <a:fillRect/>
            </a:stretch>
          </p:blipFill>
          <p:spPr>
            <a:xfrm flipH="false" flipV="false">
              <a:off x="0" y="0"/>
              <a:ext cx="6930611" cy="456290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276128" y="8494232"/>
            <a:ext cx="1453670" cy="428324"/>
            <a:chOff x="0" y="0"/>
            <a:chExt cx="952367" cy="280615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952367" cy="280615"/>
            </a:xfrm>
            <a:custGeom>
              <a:avLst/>
              <a:gdLst/>
              <a:ahLst/>
              <a:cxnLst/>
              <a:rect r="r" b="b" t="t" l="l"/>
              <a:pathLst>
                <a:path h="280615" w="952367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000000"/>
              </a:solidFill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40640" lIns="40640" bIns="40640" rIns="4064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15658099" y="8708394"/>
            <a:ext cx="714075" cy="0"/>
          </a:xfrm>
          <a:prstGeom prst="line">
            <a:avLst/>
          </a:prstGeom>
          <a:ln cap="flat" w="19050">
            <a:solidFill>
              <a:srgbClr val="000000">
                <a:alpha val="70980"/>
              </a:srgbClr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8" id="8"/>
          <p:cNvSpPr txBox="true"/>
          <p:nvPr/>
        </p:nvSpPr>
        <p:spPr>
          <a:xfrm rot="0">
            <a:off x="14746625" y="1610048"/>
            <a:ext cx="2512675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2023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851123" y="1251577"/>
            <a:ext cx="2408177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Now"/>
              </a:rPr>
              <a:t>TIMEWISE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211451" y="1067850"/>
            <a:ext cx="5109754" cy="1093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96"/>
              </a:lnSpc>
              <a:spcBef>
                <a:spcPct val="0"/>
              </a:spcBef>
            </a:pPr>
            <a:r>
              <a:rPr lang="en-US" sz="7128">
                <a:solidFill>
                  <a:srgbClr val="404040"/>
                </a:solidFill>
                <a:latin typeface="Now Bold"/>
              </a:rPr>
              <a:t>INTERFACE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807163" y="2698500"/>
            <a:ext cx="7918330" cy="2909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88"/>
              </a:lnSpc>
            </a:pPr>
            <a:r>
              <a:rPr lang="en-US" sz="2121">
                <a:solidFill>
                  <a:srgbClr val="000000"/>
                </a:solidFill>
                <a:latin typeface="Now"/>
              </a:rPr>
              <a:t>Após definidas as prioridades e objetivos do projeto, já podemos pensar em uma interface de base, ainda não funcional mas como um esboço para as modelagens até a versão final do aplicativo.</a:t>
            </a:r>
          </a:p>
          <a:p>
            <a:pPr>
              <a:lnSpc>
                <a:spcPts val="2588"/>
              </a:lnSpc>
            </a:pPr>
          </a:p>
          <a:p>
            <a:pPr algn="l">
              <a:lnSpc>
                <a:spcPts val="2588"/>
              </a:lnSpc>
            </a:pPr>
            <a:r>
              <a:rPr lang="en-US" sz="2121">
                <a:solidFill>
                  <a:srgbClr val="000000"/>
                </a:solidFill>
                <a:latin typeface="Now"/>
              </a:rPr>
              <a:t>Mesmo sendo uma prévia, a interface do TimeWise já é detalhada com cada etapa que é apresentada ao usuário, desde um Login/Sign up até partes mais avançadas como abas de verificação da rotina.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DAFgG1Fihok</dc:identifier>
  <dcterms:modified xsi:type="dcterms:W3CDTF">2011-08-01T06:04:30Z</dcterms:modified>
  <cp:revision>1</cp:revision>
  <dc:title>TimeWise</dc:title>
</cp:coreProperties>
</file>

<file path=docProps/thumbnail.jpeg>
</file>